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6" r:id="rId3"/>
    <p:sldId id="257" r:id="rId4"/>
    <p:sldId id="297" r:id="rId5"/>
    <p:sldId id="303" r:id="rId6"/>
    <p:sldId id="298" r:id="rId7"/>
    <p:sldId id="272" r:id="rId8"/>
    <p:sldId id="267" r:id="rId9"/>
    <p:sldId id="268" r:id="rId10"/>
    <p:sldId id="269" r:id="rId11"/>
    <p:sldId id="259" r:id="rId12"/>
    <p:sldId id="260" r:id="rId13"/>
    <p:sldId id="282" r:id="rId14"/>
    <p:sldId id="283" r:id="rId15"/>
    <p:sldId id="261" r:id="rId16"/>
    <p:sldId id="284" r:id="rId17"/>
    <p:sldId id="262" r:id="rId18"/>
    <p:sldId id="263" r:id="rId19"/>
    <p:sldId id="270" r:id="rId20"/>
    <p:sldId id="274" r:id="rId21"/>
    <p:sldId id="278" r:id="rId22"/>
    <p:sldId id="279" r:id="rId23"/>
    <p:sldId id="280" r:id="rId24"/>
    <p:sldId id="281" r:id="rId25"/>
    <p:sldId id="285" r:id="rId26"/>
    <p:sldId id="265" r:id="rId27"/>
    <p:sldId id="300" r:id="rId28"/>
    <p:sldId id="307" r:id="rId29"/>
    <p:sldId id="308" r:id="rId30"/>
    <p:sldId id="301" r:id="rId31"/>
    <p:sldId id="302" r:id="rId32"/>
    <p:sldId id="292" r:id="rId33"/>
    <p:sldId id="294" r:id="rId34"/>
    <p:sldId id="293" r:id="rId35"/>
    <p:sldId id="275" r:id="rId36"/>
    <p:sldId id="31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1" d="100"/>
          <a:sy n="61" d="100"/>
        </p:scale>
        <p:origin x="-49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etsad14.ru/library/clipart/green-earth-kids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reeyaho.ru/page/1565/" TargetMode="External"/><Relationship Id="rId1" Type="http://schemas.openxmlformats.org/officeDocument/2006/relationships/slideLayout" Target="../slideLayouts/slideLayout7.xml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freeyaho.ru/page/1565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llforchildren.ru/pictures/showimg/school15/school1503jpg.htm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hyperlink" Target="http://vglib.ru/modules/myalbum/photo.php?lid=3907" TargetMode="Externa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slide" Target="slide6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3" Type="http://schemas.openxmlformats.org/officeDocument/2006/relationships/slide" Target="slide15.xml"/><Relationship Id="rId7" Type="http://schemas.openxmlformats.org/officeDocument/2006/relationships/slide" Target="slide22.xml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5" Type="http://schemas.openxmlformats.org/officeDocument/2006/relationships/slide" Target="slide21.xml"/><Relationship Id="rId4" Type="http://schemas.openxmlformats.org/officeDocument/2006/relationships/slide" Target="slide17.xml"/><Relationship Id="rId9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72866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Современные методы </a:t>
            </a: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</a:rPr>
              <a:t>и эффективные способы профилактики нарушений зрения у детей-дошкольников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Picture 10" descr="1259595876_childpc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F"/>
              </a:clrFrom>
              <a:clrTo>
                <a:srgbClr val="FEFE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57950" y="142852"/>
            <a:ext cx="2619379" cy="183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987824" y="3786190"/>
            <a:ext cx="5941926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МКДОУ города Новосибирска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Детский сад  компенсирующего вида  №312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«Жемчужинка»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5715016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Жукова Галина Эдуардовна – учитель-дефектолог (тифлопедагог) </a:t>
            </a:r>
          </a:p>
          <a:p>
            <a:pPr algn="ctr"/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высшей квалификационной категории</a:t>
            </a:r>
            <a:endParaRPr lang="ru-RU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4338" name="Picture 2" descr="http://www.detsad14.ru/images/library/green-earth-kids/kids_with_globe.257211847_std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1F6F0"/>
              </a:clrFrom>
              <a:clrTo>
                <a:srgbClr val="F1F6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996952"/>
            <a:ext cx="2962981" cy="2733219"/>
          </a:xfrm>
          <a:prstGeom prst="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Pj041015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704856" cy="512949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23528" y="5517232"/>
            <a:ext cx="8496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dirty="0" smtClean="0">
                <a:solidFill>
                  <a:srgbClr val="993300"/>
                </a:solidFill>
              </a:rPr>
              <a:t>Люди, которые плохо видят предметы вблизи страдают дальнозоркостью, чтобы прочесть газету, им нужно надеть очки. Зато они хорошо видят предметы в дали. </a:t>
            </a:r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79512" y="404664"/>
            <a:ext cx="561662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 первых дней жизни ребенок видит окружающий его мир, но лишь постепенно начинает разбираться в том, что он видит.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Параллельно с ростом и развитием всего организма наблюдается и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большая изменчивость всех элементов глаза, формирование его оптической системы.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Это длительный процесс, особенно интенсивно протекающий в 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период между годом и пятью годами жизни ребенка.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В этом возрасте значительно увеличивается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размер глаза, вес глазного яблока, преломляющая сила глаза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3" name="Picture 7" descr="u17_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547182" cy="2664296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100392" y="5733256"/>
            <a:ext cx="576064" cy="5566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01824"/>
            <a:ext cx="6516216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Косвенным, но весьма убедительным показателем является то, что среди учащихся, поступающих в первый класс,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от 15 до 20% детей имеют остроту зрения ниже единицы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правда, значительно чаще вследствие дальнозоркости. Совершенно очевидно, что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аномалия рефракции у этих детей приобретена не в школе, а появилась уже в дошкольном возрасте.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Эти данные говорят 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 необходимости самого пристального внимания к зрению детей и максимального расширения профилактических мероприятий.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Начинать их </a:t>
            </a:r>
            <a:r>
              <a:rPr lang="ru-RU" sz="2000" i="1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следует с дошкольного возраста,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когда еще можно способствовать правильному возрастному развитию зрения.</a:t>
            </a:r>
          </a:p>
        </p:txBody>
      </p:sp>
      <p:pic>
        <p:nvPicPr>
          <p:cNvPr id="3" name="Picture 4" descr="MPj042763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36096" y="2132856"/>
            <a:ext cx="3528392" cy="3528392"/>
          </a:xfrm>
          <a:prstGeom prst="rect">
            <a:avLst/>
          </a:prstGeom>
          <a:noFill/>
          <a:ln/>
          <a:effectLst>
            <a:softEdge rad="635000"/>
          </a:effectLst>
        </p:spPr>
      </p:pic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172400" y="580526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0" y="25361"/>
            <a:ext cx="8676456" cy="6924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5800" algn="l"/>
                <a:tab pos="1046163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Офтальмо - гигиенические  основы воспитания и обучения  в практике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образовательных учреждений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реализуется посредством: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соблюдения режима питания детей с нарушением зрения;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соблюдения статико-динамического и двигательного  режимов в  жизнедеятельности ребенка с нарушениями зрения;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организации  зрительной работы и соблюдения режима  зрительных нагрузок  в соответствии со зрительными  возможностями  и потребностями  индивида;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обеспечения  и соблюдения   санитарно-гигиенических  норм освещенности рабочей зоны и мест жизнедеятельности детей  с нарушением  зрения;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воспитания  сознательного отношения  у детей и их родителей к вопросам лечения, охраны, развития нарушенного зрения;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лечебно-восстановительного процесса с широких позиций, в т.ч. за счет  внедрения современных технологий;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выполнения специалистами учреждения  рекомендаций  и назначений врача;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  <a:tab pos="1046163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коррекционно-педагогического  процесса  по развитию зрительного восприятия:  систематическое обогащение зрительно сенсорного опыта, формирование  полноценных  зрительных образов  действительности, обучение рациональным способам зрительной  работы и др.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532440" y="6562008"/>
            <a:ext cx="396552" cy="29599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221696"/>
            <a:ext cx="874846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Важнейшим охранно-гигиеническим средством выступает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режим зрительных нагрузок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. Соблюдение режима зрительных нагрузок в процессе непрерывной продолжительной зрительной работы должно обеспечить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стойкое сохранение зрительной работоспособности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в соответствии с возрастными и индивидуальными функциональными возможностями зрительной системы, а так же способствовать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профилактике зрительного утомления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79512" y="0"/>
            <a:ext cx="8643998" cy="131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зрительных расстройств 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дошкольном возрасте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79512" y="1772816"/>
            <a:ext cx="8678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Известно, что дефекты зрения формируются под влиянием сложного комплекса многочисленных факторов, в котором переплетаются внешние и внутренние влияния. При этом во всех случаях определяющими оказываются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условия внешней среды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. Их очень много, но особенно большое значение в детском возрасте имеет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характер, длительность и условия зрительной нагрузки.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4" descr="http://freeyaho.ru/uploads/posts/2011-07/3zyoamsr2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8728" t="44519" r="31961" b="33641"/>
          <a:stretch>
            <a:fillRect/>
          </a:stretch>
        </p:blipFill>
        <p:spPr bwMode="auto">
          <a:xfrm flipH="1">
            <a:off x="0" y="0"/>
            <a:ext cx="2555776" cy="2555776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7" name="Стрелка влево 6">
            <a:hlinkClick r:id="rId4" action="ppaction://hlinksldjump"/>
          </p:cNvPr>
          <p:cNvSpPr/>
          <p:nvPr/>
        </p:nvSpPr>
        <p:spPr>
          <a:xfrm>
            <a:off x="8100392" y="580526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0" y="260648"/>
            <a:ext cx="867645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89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</a:rPr>
              <a:t>В государственном образовательном стандарте обозначены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</a:rPr>
              <a:t>гигиенические регламенты образовательной нагрузки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</a:rPr>
              <a:t>для воспитанников детских садов и младших школьников. Максимально допустимое количество учебных занятий в первой половине дня в младшей и средней группах ДОУ не превышает – двух, а в старшей и подготовительной – трех. Их продолжительность в младшей (дети 4-го года жизни) и средней (дети 5-го года жизни) группах – не более 15 минут, в старшей (дети 6-го года жизни) – не более 25 минут, а в подготовительной (дети 7-го года жизни) – не более 30 минут. В середине занятия проводится физкультминутка. Перерывы между занятиями – не менее 10 минут, занятия для детей старшего дошкольного возраста могут проводиться во второй половине дня после дневного сна, но не чаще 2-3 раз в неделю. Длительность этих занятий – не более 30 минут. В середине занятия статического характера проводят физкультминутку.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88583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Организация обязательных занятий в детском саду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42844" y="1005473"/>
            <a:ext cx="8858312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Наибольшая нагрузка 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зрение бывает 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обязательных занятий, 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поэтому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контроль за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их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длительностью и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рациональным построением очень важен.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 более, что установленная длительность занятий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минут для старшей группы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30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минут для подготовительной 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школе группы не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соответствует функциональному состоянию организма детей. При такой нагрузке 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детей наряду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ухудшением отдельных показателей организма (пульса, дыхания, мышечной силы) наблюдается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падение и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зрительных функций.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Ухудшение этих показателей продолжается даже после 10-минутного перерыва.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Ежедневно повторяющееся снижение зрительных функций под влиянием занятий может способствовать развитию зрительных расстройств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И, прежде всего, это относится 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письму, счету, чтению, которое требует от ребенка большого напряжения зрения.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В связи с этим целесообразно следовать ряду рекомендаций.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4" name="Picture 2" descr="514943_4963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0800" cy="170973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244408" y="5733256"/>
            <a:ext cx="36004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052736"/>
            <a:ext cx="84621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Прежде всего, следует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ограничить длительность занятий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связанных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напряжением аккомодации глаза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Достигнуть этого можно при своевременной смене во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занятий разных видов деятельности.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Чисто зрительная работа не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должна превышать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5-10 минут 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младшей группе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детского сада и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15-20 минут в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старшей 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подготовительной 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школе группах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После такой длительности занятий важно переключить внимание детей на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занятия, 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связанные 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напряжением зрения (пересказ прочитанного, чтение стихов, дидактические игры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др.).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Если почему-либо невозможно изменить характер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самого занятия, то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обязательно надо предусмотреть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2-3-минутную физкультурную паузу.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11" descr="d1805f33e06ee3385c145ce5dbbae226_bi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AF5"/>
              </a:clrFrom>
              <a:clrTo>
                <a:srgbClr val="F9FAF5">
                  <a:alpha val="0"/>
                </a:srgbClr>
              </a:clrTo>
            </a:clrChange>
            <a:lum contrast="42000"/>
          </a:blip>
          <a:srcRect/>
          <a:stretch>
            <a:fillRect/>
          </a:stretch>
        </p:blipFill>
        <p:spPr bwMode="auto">
          <a:xfrm>
            <a:off x="6228184" y="4437112"/>
            <a:ext cx="3227851" cy="2420888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к проведению занятий </a:t>
            </a:r>
          </a:p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дошкольном учреждении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2987824" y="0"/>
            <a:ext cx="59401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Неблагоприятно для зрения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 такое чередование занятий, когда первое и следующее за ним —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однотипные по характеру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и требуют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статического и зрительного напряжения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3" name="Picture 8" descr="бурат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3164878" cy="33109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4365104"/>
            <a:ext cx="8424936" cy="219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E8637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Желательно, чтобы второе занятие было связано с </a:t>
            </a:r>
            <a:r>
              <a:rPr lang="ru-RU" sz="2400" b="1" i="1" dirty="0" smtClean="0">
                <a:solidFill>
                  <a:srgbClr val="FE8637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двигательной активностью</a:t>
            </a:r>
            <a:r>
              <a:rPr lang="ru-RU" sz="2400" dirty="0" smtClean="0">
                <a:solidFill>
                  <a:srgbClr val="FE8637">
                    <a:lumMod val="50000"/>
                  </a:srgbClr>
                </a:solidFill>
                <a:ea typeface="Times New Roman" pitchFamily="18" charset="0"/>
                <a:cs typeface="Arial" pitchFamily="34" charset="0"/>
              </a:rPr>
              <a:t>. Это может быть занятие гимнастикой или музыкой.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reeyaho.ru/uploads/posts/2011-07/3zyoamsr2x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r="4128" b="76101"/>
          <a:stretch>
            <a:fillRect/>
          </a:stretch>
        </p:blipFill>
        <p:spPr bwMode="auto">
          <a:xfrm>
            <a:off x="0" y="0"/>
            <a:ext cx="8604448" cy="38610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4509120"/>
            <a:ext cx="88204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93300"/>
                </a:solidFill>
              </a:rPr>
              <a:t>Глаза - один из ценнейших органов чувств человека. </a:t>
            </a:r>
          </a:p>
          <a:p>
            <a:pPr algn="ctr"/>
            <a:r>
              <a:rPr lang="ru-RU" sz="2800" b="1" dirty="0" smtClean="0">
                <a:solidFill>
                  <a:srgbClr val="993300"/>
                </a:solidFill>
              </a:rPr>
              <a:t>Благодаря глазам мы получаем почти всю информацию об окружающем мире.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7693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Особенно важно повысить </a:t>
            </a:r>
            <a:r>
              <a:rPr lang="ru-RU" sz="2000" b="1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эффективность 10-минутного перерыва между двумя занятиями.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Для этого можно предложить детям по окончании первого занятия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подойти к окну и в течение 2-3 минут смотреть вдаль.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Целесообразно то же самое повторить после окончания второго занятия.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Опыт показывает, что такое несложное упражнение, если его проводить ежедневно,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помогает восстановить уровень зрительных функций,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временное снижение которых под влиянием занятий неизбежно. Большое значение также играют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физкультурные упражнения.</a:t>
            </a:r>
            <a:endParaRPr lang="ru-RU" sz="20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4036" name="Picture 4" descr="Мальчик, школьник, ребёнок, подросток, дети, физкультура, клипарты скачать бесплатн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357"/>
          <a:stretch>
            <a:fillRect/>
          </a:stretch>
        </p:blipFill>
        <p:spPr bwMode="auto">
          <a:xfrm flipH="1">
            <a:off x="3337867" y="4797152"/>
            <a:ext cx="1882205" cy="1800200"/>
          </a:xfrm>
          <a:prstGeom prst="rect">
            <a:avLst/>
          </a:prstGeom>
          <a:noFill/>
        </p:spPr>
      </p:pic>
      <p:pic>
        <p:nvPicPr>
          <p:cNvPr id="6" name="Picture 4" descr="Мальчик, школьник, ребёнок, подросток, дети, физкультура, клипарты скачать бесплатно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456" b="6456"/>
          <a:stretch>
            <a:fillRect/>
          </a:stretch>
        </p:blipFill>
        <p:spPr bwMode="auto">
          <a:xfrm>
            <a:off x="6516216" y="5085184"/>
            <a:ext cx="1440160" cy="1440160"/>
          </a:xfrm>
          <a:prstGeom prst="rect">
            <a:avLst/>
          </a:prstGeom>
          <a:noFill/>
        </p:spPr>
      </p:pic>
      <p:pic>
        <p:nvPicPr>
          <p:cNvPr id="44038" name="Picture 6" descr="http://www.lenagold.ru/fon/clipart/m/mach/mach1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8064" y="5661248"/>
            <a:ext cx="936104" cy="991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79512" y="533192"/>
            <a:ext cx="4464496" cy="632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Для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охраны зрения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важны не только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правильная организация обязательных занятий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но и 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режим дня в целом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Правильное чередование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 течение дня разных видов деятельности — бодрствования и отдыха, достаточная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двигательная активность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максимальное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пребывание на воздухе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своевременное и рациональное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питание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систематическое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закаливание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 —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вот комплекс необходимых условий для правильной организации режима дня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 суточного режима для дошкольника</a:t>
            </a:r>
          </a:p>
        </p:txBody>
      </p:sp>
      <p:pic>
        <p:nvPicPr>
          <p:cNvPr id="4" name="Picture 6" descr="Дети рисуют, играют и учатся - растровый клипарт | Children"/>
          <p:cNvPicPr>
            <a:picLocks noChangeAspect="1" noChangeArrowheads="1"/>
          </p:cNvPicPr>
          <p:nvPr/>
        </p:nvPicPr>
        <p:blipFill>
          <a:blip r:embed="rId2" cstate="print"/>
          <a:srcRect r="36497" b="80267"/>
          <a:stretch>
            <a:fillRect/>
          </a:stretch>
        </p:blipFill>
        <p:spPr bwMode="auto">
          <a:xfrm>
            <a:off x="4355976" y="476672"/>
            <a:ext cx="4067212" cy="2808313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44008" y="3212976"/>
            <a:ext cx="41764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Систематическое выполнение их будет способствовать хорошему самочувствию детей, поддержанию на высоком уровне функционального состояния нервной системы и, следовательно, положительно повлияет на процессы роста и развитие как отдельных функций организма, в том числе </a:t>
            </a:r>
            <a:r>
              <a:rPr lang="ru-RU" sz="1600" i="1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зрительных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, так и всего организма. 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172400" y="5805264"/>
            <a:ext cx="43204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2267744" y="1052736"/>
            <a:ext cx="6696744" cy="3910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Наряду с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рациональным построением занятий большое значение для охраны зрения детей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имеет правильная посадка,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е. поза детей во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занятий, которая 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уменьшает общее утомление, предупреждает нарушение осанки, 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способствует сохранению зрения. 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pic>
        <p:nvPicPr>
          <p:cNvPr id="49157" name="Picture 5" descr="http://allforchildren.ru/img/left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869160"/>
            <a:ext cx="2381250" cy="1733551"/>
          </a:xfrm>
          <a:prstGeom prst="rect">
            <a:avLst/>
          </a:prstGeom>
          <a:noFill/>
        </p:spPr>
      </p:pic>
      <p:pic>
        <p:nvPicPr>
          <p:cNvPr id="49159" name="Picture 7" descr="http://allforchildren.ru/pictures/school15_s/school1503.jpg">
            <a:hlinkClick r:id="rId3" tooltip="Нажмите для просмотра полноразмерного изображения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228184" y="4869160"/>
            <a:ext cx="2555776" cy="1806081"/>
          </a:xfrm>
          <a:prstGeom prst="rect">
            <a:avLst/>
          </a:prstGeom>
          <a:noFill/>
        </p:spPr>
      </p:pic>
      <p:pic>
        <p:nvPicPr>
          <p:cNvPr id="49163" name="Picture 11" descr="http://vglib.ru/sourse/fr590p/3907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501"/>
          <a:stretch>
            <a:fillRect/>
          </a:stretch>
        </p:blipFill>
        <p:spPr bwMode="auto">
          <a:xfrm>
            <a:off x="0" y="836712"/>
            <a:ext cx="2335953" cy="230555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260648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E8637">
                    <a:lumMod val="75000"/>
                  </a:srgb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Гигиенические требования к мебели и освещению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Если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мебель соответствует росту ребенка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он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ровно держит туловище, голову, плечи, не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нагибается, не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вытягивается во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время занятий. При таком положении туловища расстояние между глазами ребенка 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рабочей поверхностью равно 30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35 см, что обеспечивает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наилучшие условия для зрительной работы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Существуют, как известно,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утвержденные размеры мебели для детей дошкольного возраста.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Врачи 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воспитатели детских садов должны руководствоваться ими 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практической деятельности, чтобы обеспечить правильную посадку детей в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соответствии с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их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ростом.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0" y="0"/>
            <a:ext cx="8748464" cy="6406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Надо помнить 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рациональной расстановке мебели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групповой комнате 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тем, чтобы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получить наилучшие условия естественного освещения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столике, за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которым сидит ребенок. Мебель должна стоять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самой светлой части комнаты, ближе 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светонесущей стене.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старших дошкольных группах двухместные столы для занятий расстанавливаются 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ряда на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расстоянии 0,5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 от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окон так, чтобы свет падал слева. Поэтому использование четырехместных столов нежелательно, так как иначе дети во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время занятий будут сидеть спиной к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свету. Таким образом,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зрительная работа может способствовать возникновению зрительных расстройств, если она производится в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неудовлетворительных гигиенических условиях, при неправильной посадке 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 при неблагоприятных условиях освещения. 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Именно свет имеет первостепенное значение для оптимального состояния органа зрения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и, следовательно, для профилактики зрительных расстройств.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100392" y="5805264"/>
            <a:ext cx="5040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179512" y="302459"/>
            <a:ext cx="8568952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0461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Педагогу важно знать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симптомы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 проявления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зрительного утомления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, которые являются следствием напряженных зрительных нагрузок: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  <a:tab pos="457200" algn="l"/>
                <a:tab pos="685800" algn="l"/>
                <a:tab pos="10461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685800" algn="l"/>
                <a:tab pos="10461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общая усталость;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685800" algn="l"/>
                <a:tab pos="10461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головные боли;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685800" algn="l"/>
                <a:tab pos="10461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снижение внимания;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685800" algn="l"/>
                <a:tab pos="10461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падение работоспособности;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685800" algn="l"/>
                <a:tab pos="10461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потеря функциональных характеристик;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401638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  <a:tab pos="457200" algn="l"/>
                <a:tab pos="685800" algn="l"/>
                <a:tab pos="1046163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возникновение и прогрессирование близорукости.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Элементарные правила по охране зрения: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179388" y="908720"/>
            <a:ext cx="648084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Не трите глаза грязными руками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Промывайте глаза руками, тщательно вымытыми с мылом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Не смотрите близко телевизор (не менее 3м) и долго (более часа)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Не играйте в компьютерные игры более 15-20 минут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Не читайте в транспорте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Не читайте, не рисуйте  лежа в постели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Читайте и рисуйте за столом, в хорошо освещенной комнате, свет должен падать слева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Оберегайте глаза от попадания в них едких и опасных жидкостей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Берегите глаза от колющих и режущих предметов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Ешьте продукты  богатые витаминами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ru-RU" dirty="0" smtClean="0">
                <a:solidFill>
                  <a:srgbClr val="993300"/>
                </a:solidFill>
              </a:rPr>
              <a:t>Гуляйте часто на свежем воздухе</a:t>
            </a:r>
          </a:p>
        </p:txBody>
      </p:sp>
      <p:pic>
        <p:nvPicPr>
          <p:cNvPr id="4" name="Picture 9" descr="MPj043121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484784"/>
            <a:ext cx="2791526" cy="3384451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34531" y="43934"/>
            <a:ext cx="86749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Times New Roman CYR" charset="-52"/>
                <a:ea typeface="Times New Roman" pitchFamily="18" charset="0"/>
              </a:rPr>
              <a:t>Воспитание у детей с нарушением зрения сознательного отношения к его охране.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Семь основных правил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работе малыша за компьютером</a:t>
            </a:r>
            <a:r>
              <a:rPr lang="ru-RU" sz="1600" dirty="0"/>
              <a:t> 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0" y="1628800"/>
            <a:ext cx="9144000" cy="4136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54000">
              <a:lnSpc>
                <a:spcPct val="180000"/>
              </a:lnSpc>
              <a:buFont typeface="Wingdings" pitchFamily="2" charset="2"/>
              <a:buAutoNum type="arabicParenR"/>
            </a:pPr>
            <a:r>
              <a:rPr lang="ru-RU" sz="2000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</a:t>
            </a: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 слабом зрении садиться за компьютер можно только в очках.</a:t>
            </a:r>
          </a:p>
          <a:p>
            <a:pPr indent="254000">
              <a:lnSpc>
                <a:spcPct val="180000"/>
              </a:lnSpc>
              <a:buFont typeface="Wingdings" pitchFamily="2" charset="2"/>
              <a:buAutoNum type="arabicParenR"/>
            </a:pP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Соблюдать расстояние от глаз до экрана (50-70 см).</a:t>
            </a:r>
          </a:p>
          <a:p>
            <a:pPr indent="254000">
              <a:lnSpc>
                <a:spcPct val="180000"/>
              </a:lnSpc>
              <a:buFont typeface="Wingdings" pitchFamily="2" charset="2"/>
              <a:buAutoNum type="arabicParenR"/>
            </a:pP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Делать перерывы в работе и гимнастику для глаз через каждые 10 минут работы перед монитором.</a:t>
            </a:r>
          </a:p>
          <a:p>
            <a:pPr indent="254000">
              <a:lnSpc>
                <a:spcPct val="180000"/>
              </a:lnSpc>
              <a:buFont typeface="Wingdings" pitchFamily="2" charset="2"/>
              <a:buAutoNum type="arabicParenR"/>
            </a:pP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Соблюдать правильную рабочую позу.</a:t>
            </a:r>
          </a:p>
          <a:p>
            <a:pPr indent="254000">
              <a:lnSpc>
                <a:spcPct val="180000"/>
              </a:lnSpc>
              <a:buFont typeface="Wingdings" pitchFamily="2" charset="2"/>
              <a:buAutoNum type="arabicParenR"/>
            </a:pP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Не работать на компьютере в темноте.</a:t>
            </a:r>
          </a:p>
          <a:p>
            <a:pPr indent="254000">
              <a:lnSpc>
                <a:spcPct val="180000"/>
              </a:lnSpc>
              <a:buFont typeface="Wingdings" pitchFamily="2" charset="2"/>
              <a:buAutoNum type="arabicParenR"/>
            </a:pP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Следить за содержательной стороной игр и программ.</a:t>
            </a:r>
          </a:p>
          <a:p>
            <a:pPr indent="254000">
              <a:lnSpc>
                <a:spcPct val="180000"/>
              </a:lnSpc>
              <a:buFont typeface="Wingdings" pitchFamily="2" charset="2"/>
              <a:buAutoNum type="arabicParenR"/>
            </a:pPr>
            <a:r>
              <a:rPr lang="ru-RU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 После занятий  умыться прохладной водой.</a:t>
            </a:r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836712"/>
            <a:ext cx="1872208" cy="1050131"/>
          </a:xfrm>
          <a:prstGeom prst="rect">
            <a:avLst/>
          </a:prstGeom>
          <a:noFill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652120" y="5321866"/>
            <a:ext cx="2483768" cy="1536134"/>
          </a:xfrm>
          <a:prstGeom prst="rect">
            <a:avLst/>
          </a:prstGeom>
          <a:noFill/>
        </p:spPr>
      </p:pic>
      <p:pic>
        <p:nvPicPr>
          <p:cNvPr id="7178" name="Picture 4" descr="04(5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CFF"/>
              </a:clrFrom>
              <a:clrTo>
                <a:srgbClr val="FE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84168" y="3212976"/>
            <a:ext cx="236056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трелка влево 7">
            <a:hlinkClick r:id="rId5" action="ppaction://hlinksldjump"/>
          </p:cNvPr>
          <p:cNvSpPr/>
          <p:nvPr/>
        </p:nvSpPr>
        <p:spPr>
          <a:xfrm>
            <a:off x="8100392" y="5733256"/>
            <a:ext cx="6115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12" descr="1276295011_pview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88224" y="820960"/>
            <a:ext cx="1724402" cy="10238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-406400"/>
            <a:ext cx="9144000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03136" bIns="0" anchor="ctr">
            <a:spAutoFit/>
          </a:bodyPr>
          <a:lstStyle/>
          <a:p>
            <a:pPr indent="266700" algn="ctr" eaLnBrk="0" hangingPunct="0"/>
            <a:endParaRPr 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indent="266700" algn="ctr" eaLnBrk="0" hangingPunct="0"/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Рекомендации окулиста</a:t>
            </a:r>
          </a:p>
          <a:p>
            <a:pPr indent="266700" algn="ctr" eaLnBrk="0" hangingPunct="0"/>
            <a:endParaRPr lang="ru-RU" sz="24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indent="266700" algn="ctr" eaLnBrk="0" hangingPunct="0"/>
            <a:endParaRPr lang="ru-RU" sz="2400" b="1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2800">
                <a:solidFill>
                  <a:srgbClr val="4E4E4E"/>
                </a:solidFill>
                <a:latin typeface="Georgia" pitchFamily="18" charset="0"/>
                <a:ea typeface="Times New Roman" pitchFamily="18" charset="0"/>
                <a:cs typeface="Arial" charset="0"/>
              </a:rPr>
              <a:t>Чем больше размер монитора, тем легче глазам (самые «вредные» мониторы кинескопического типа с частотой 50—60 Гц).</a:t>
            </a:r>
            <a:endParaRPr lang="ru-RU" sz="2800">
              <a:latin typeface="Georgia" pitchFamily="18" charset="0"/>
              <a:cs typeface="Times New Roman" pitchFamily="18" charset="0"/>
            </a:endParaRP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280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Каждые 15 минут глазами обязательно надо давать отдых. </a:t>
            </a: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280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Неплохо встать, размяться, давая отдых мышцам спины и шеи.</a:t>
            </a:r>
            <a:endParaRPr lang="ru-RU" sz="2800">
              <a:latin typeface="Georgia" pitchFamily="18" charset="0"/>
              <a:cs typeface="Times New Roman" pitchFamily="18" charset="0"/>
            </a:endParaRP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280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Дети и взрослые, которым назначены очки для чтения, должны их надевать при работе на компьютере.</a:t>
            </a:r>
            <a:endParaRPr lang="ru-RU" sz="2800">
              <a:latin typeface="Georg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0" y="119063"/>
            <a:ext cx="9144000" cy="6496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203136" bIns="0" anchor="ctr">
            <a:spAutoFit/>
          </a:bodyPr>
          <a:lstStyle/>
          <a:p>
            <a:pPr indent="266700" algn="ctr" eaLnBrk="0" hangingPunct="0"/>
            <a:r>
              <a:rPr lang="ru-R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Рекомендации окулиста</a:t>
            </a: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Клавиатура </a:t>
            </a:r>
            <a:r>
              <a:rPr lang="ru-RU" sz="3200" dirty="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должна быть расположена на выдвижной панели, чтобы ребенок не сидел с приподнятыми руками и плечами (в этом случае кровоснабжение в шейном отделе позвоночника будет нарушено).</a:t>
            </a:r>
            <a:endParaRPr lang="ru-RU" sz="3200" dirty="0">
              <a:latin typeface="Georgia" pitchFamily="18" charset="0"/>
              <a:cs typeface="Times New Roman" pitchFamily="18" charset="0"/>
            </a:endParaRP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3200" dirty="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Стул должен быть с регулятором высоты. </a:t>
            </a: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3200" dirty="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Расстояние от глаз до монитора — 50—60 см. </a:t>
            </a:r>
          </a:p>
          <a:p>
            <a:pPr indent="26670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3200" dirty="0">
                <a:solidFill>
                  <a:srgbClr val="4E4E4E"/>
                </a:solidFill>
                <a:latin typeface="Georgia" pitchFamily="18" charset="0"/>
                <a:cs typeface="Times New Roman" pitchFamily="18" charset="0"/>
              </a:rPr>
              <a:t>Смотреть на монитор надо слегка сверху вниз.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95536" y="55657"/>
            <a:ext cx="5112568" cy="491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Чувство, именуемое зрением, реализуется в человеческом организме комплексом, известным под названием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"зрительный анализатор",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Georgia" pitchFamily="18" charset="0"/>
                <a:ea typeface="Times New Roman" pitchFamily="18" charset="0"/>
                <a:cs typeface="Arial" pitchFamily="34" charset="0"/>
              </a:rPr>
              <a:t>который осуществляет восприятие и анализ зрительных ощущений.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900" b="0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Georgia" pitchFamily="18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Picture 8" descr="MPj0406700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404664"/>
            <a:ext cx="4497598" cy="299991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323528" y="4581128"/>
            <a:ext cx="88204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8CADAE">
                    <a:lumMod val="50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Зрительный анализатор </a:t>
            </a:r>
            <a:r>
              <a:rPr lang="ru-RU" sz="2400" dirty="0" smtClean="0">
                <a:solidFill>
                  <a:srgbClr val="8CADAE">
                    <a:lumMod val="50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дает возможность человеку ориентироваться в окружающей обстановке, сопоставляя и анализируя различные  её ситуации.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-38069"/>
            <a:ext cx="8636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Требования к организации режима дня </a:t>
            </a:r>
          </a:p>
          <a:p>
            <a:pPr algn="ctr"/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учебных занятий</a:t>
            </a:r>
            <a:endParaRPr lang="ru-RU" sz="24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69269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Постановление Главного государственного санитарного врача РФ от 26 марта 2003 г. N 24 "О введении в действие санитарно-эпидемиологических правил и нормативов  </a:t>
            </a:r>
            <a:r>
              <a:rPr lang="ru-RU" sz="10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СанПиН</a:t>
            </a:r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2.4.1.1249-03"</a:t>
            </a:r>
          </a:p>
        </p:txBody>
      </p:sp>
      <p:pic>
        <p:nvPicPr>
          <p:cNvPr id="6148" name="Picture 5" descr="6BKG2RCAJS21ETCAVKCL3VCAT6LI7NCAJ8UE2ZCA7VIC91CALYMVAJCA1NG6KBCACBAITBCA9UHAJYCATV5G8JCAFJ7Z7UCAMZ5H5RCARABLIXCACS6UACCA0CQ04KCAIZKZQ8CAHBPPFACAA4XRX7CA7JC4LR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332656"/>
            <a:ext cx="1152128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79512" y="1196965"/>
            <a:ext cx="8568952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indent="35560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Занятия с использованием компьютеров для детей 5-7 лет следует проводить не более одного в течение дня и не чаще трех раз в неделю в дни наиболее высокой работоспособности: во вторник, в среду и в четверг.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После </a:t>
            </a:r>
            <a:r>
              <a:rPr lang="ru-RU" sz="1400" b="1" dirty="0">
                <a:solidFill>
                  <a:schemeClr val="accent2">
                    <a:lumMod val="50000"/>
                  </a:schemeClr>
                </a:solidFill>
              </a:rPr>
              <a:t>занятия с детьми проводят гимнастику для глаз. 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179512" y="2420888"/>
            <a:ext cx="4189288" cy="116955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b="1" dirty="0">
                <a:solidFill>
                  <a:srgbClr val="CC3300"/>
                </a:solidFill>
              </a:rPr>
              <a:t>Непрерывная продолжительность работы с компьютером на развивающих игровых занятиях для детей 5 лет не должна превышать 10 минут и для детей 6-7 лет - 15 минут. 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4499992" y="2348880"/>
            <a:ext cx="4320480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Для детей, имеющих хроническую патологию, 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</a:rPr>
              <a:t>частоболеющих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</a:rPr>
              <a:t> (более 4 раз в год), после перенесенных заболеваний в течение 2 недель продолжительность занятий с компьютером должна быть сокращена для детей 5 лет до 7 минут, для детей 6 лет - до 10 мин.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179512" y="3789040"/>
            <a:ext cx="8532440" cy="125572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Для снижения утомительности компьютерных занятий необходимо обеспечить гигиенически рациональную организацию рабочего места: соответствие мебели росту ребенка, достаточный уровень освещенности. 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b="1" dirty="0">
                <a:solidFill>
                  <a:schemeClr val="bg2">
                    <a:lumMod val="10000"/>
                  </a:schemeClr>
                </a:solidFill>
              </a:rPr>
              <a:t>Экран видеомонитора должен находиться на уровне глаз или чуть ниже, на расстоянии не ближе 50 см</a:t>
            </a:r>
            <a:r>
              <a:rPr lang="ru-RU" sz="1400" b="1" dirty="0">
                <a:solidFill>
                  <a:schemeClr val="hlink"/>
                </a:solidFill>
              </a:rPr>
              <a:t>. </a:t>
            </a:r>
          </a:p>
        </p:txBody>
      </p:sp>
      <p:sp>
        <p:nvSpPr>
          <p:cNvPr id="88066" name="Rectangle 2"/>
          <p:cNvSpPr>
            <a:spLocks noChangeArrowheads="1"/>
          </p:cNvSpPr>
          <p:nvPr/>
        </p:nvSpPr>
        <p:spPr bwMode="auto">
          <a:xfrm>
            <a:off x="683568" y="5144775"/>
            <a:ext cx="7416824" cy="17132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tIns="203136" bIns="0" anchor="ctr">
            <a:spAutoFit/>
          </a:bodyPr>
          <a:lstStyle/>
          <a:p>
            <a:pPr marL="82550" eaLnBrk="0" hangingPunct="0">
              <a:buFont typeface="Wingdings" pitchFamily="2" charset="2"/>
              <a:buChar char="q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Чем больше размер монитора, тем легче глазам (самые «вредные» мониторы </a:t>
            </a:r>
            <a:r>
              <a:rPr lang="ru-RU" sz="1400" b="1" dirty="0" err="1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кинескопического</a:t>
            </a: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типа с частотой 50—60 Гц).</a:t>
            </a:r>
          </a:p>
          <a:p>
            <a:pPr marL="8255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Каждые 15 минут глазами обязательно надо давать отдых. </a:t>
            </a:r>
          </a:p>
          <a:p>
            <a:pPr marL="8255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Неплохо встать, размяться, давая отдых мышцам спины и шеи.</a:t>
            </a:r>
          </a:p>
          <a:p>
            <a:pPr marL="82550" eaLnBrk="0" hangingPunct="0">
              <a:spcBef>
                <a:spcPct val="20000"/>
              </a:spcBef>
              <a:spcAft>
                <a:spcPct val="20000"/>
              </a:spcAft>
              <a:buFont typeface="Wingdings" pitchFamily="2" charset="2"/>
              <a:buChar char="q"/>
            </a:pPr>
            <a:r>
              <a:rPr lang="ru-RU" sz="1400" b="1" dirty="0">
                <a:solidFill>
                  <a:schemeClr val="accent3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Дети и взрослые, которым назначены очки для чтения, должны их надевать при работе на компьютере.</a:t>
            </a:r>
          </a:p>
        </p:txBody>
      </p:sp>
      <p:sp>
        <p:nvSpPr>
          <p:cNvPr id="10" name="Стрелка влево 9">
            <a:hlinkClick r:id="rId3" action="ppaction://hlinksldjump"/>
          </p:cNvPr>
          <p:cNvSpPr/>
          <p:nvPr/>
        </p:nvSpPr>
        <p:spPr>
          <a:xfrm>
            <a:off x="8244408" y="5877272"/>
            <a:ext cx="432048" cy="2880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51520" y="260648"/>
            <a:ext cx="8676456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медицинского наблюдения за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зрением детей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Лучше, если исследование зрения проводит врач-офтальмолог. Однако отсутствие последнего 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исключает необходимости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возможности наблюдения за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состоянием зрения детей.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этом случае наблюдение возлагается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врача детского учреждения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медицинскую сестру. Они могут проверить только остроту зрения, 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очень важно. Острота зрения определяется при каждом плановом педиатрическом осмотре (в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возрасте 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полугодие, 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4-7 лет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—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1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год). Осмотр врачом-окулистом предусматривается три раза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протяжении дошкольного возраста: 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году жизни ребенка 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6-7 лет.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8172400" y="5805264"/>
            <a:ext cx="61156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0" y="764704"/>
            <a:ext cx="867645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Офтальмо-гигиенисты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 CYR"/>
                <a:ea typeface="Times New Roman" pitchFamily="18" charset="0"/>
              </a:rPr>
              <a:t> рекомендуют обязательное использование подставки для книг в процессе чтения младшими школьниками. К сожалению, но не во всех образовательных школах выполняется данная рекомендация. Расположение текста с небольшим наклоним назад в вертикальной плоскости прямо перед взором (с этой целью используется подставка), на расстоянии 30-35 см от глаз значительно уменьшает мышечное напряжение, что является одним из факторов профилактики быстрого зрительного утомления.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052736"/>
          <a:ext cx="8748463" cy="4896542"/>
        </p:xfrm>
        <a:graphic>
          <a:graphicData uri="http://schemas.openxmlformats.org/drawingml/2006/table">
            <a:tbl>
              <a:tblPr/>
              <a:tblGrid>
                <a:gridCol w="2186431"/>
                <a:gridCol w="2187344"/>
                <a:gridCol w="2187344"/>
                <a:gridCol w="2187344"/>
              </a:tblGrid>
              <a:tr h="22257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14800" algn="l"/>
                        </a:tabLst>
                      </a:pPr>
                      <a:r>
                        <a:rPr lang="ru-RU" sz="1400" dirty="0">
                          <a:latin typeface="Times New Roman CYR"/>
                          <a:ea typeface="Times New Roman"/>
                        </a:rPr>
                        <a:t>Рост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Высота сидения стула над полом или подставкой для ног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Высота поверхности стола над полом или подставкой для ног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Расстояние от сиденья стула до края стола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 CYR"/>
                          <a:ea typeface="Times New Roman"/>
                        </a:rPr>
                        <a:t>90-99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43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 CYR"/>
                          <a:ea typeface="Times New Roman"/>
                        </a:rPr>
                        <a:t>100-109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27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47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 CYR"/>
                          <a:ea typeface="Times New Roman"/>
                        </a:rPr>
                        <a:t>110-119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32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52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20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 CYR"/>
                          <a:ea typeface="Times New Roman"/>
                        </a:rPr>
                        <a:t>120-129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34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56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22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 CYR"/>
                          <a:ea typeface="Times New Roman"/>
                        </a:rPr>
                        <a:t>130-139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38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62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24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1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 CYR"/>
                          <a:ea typeface="Times New Roman"/>
                        </a:rPr>
                        <a:t>140-149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41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68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i="1" dirty="0">
                          <a:latin typeface="Times New Roman CYR"/>
                          <a:ea typeface="Times New Roman"/>
                        </a:rPr>
                        <a:t>27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0" y="65530"/>
            <a:ext cx="8820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Ориентировочные размеры стола и стула (по А.И.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Дашевскому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148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1521" y="908719"/>
          <a:ext cx="8496942" cy="5462598"/>
        </p:xfrm>
        <a:graphic>
          <a:graphicData uri="http://schemas.openxmlformats.org/drawingml/2006/table">
            <a:tbl>
              <a:tblPr/>
              <a:tblGrid>
                <a:gridCol w="648071"/>
                <a:gridCol w="2304256"/>
                <a:gridCol w="2016224"/>
                <a:gridCol w="1584176"/>
                <a:gridCol w="1944215"/>
              </a:tblGrid>
              <a:tr h="1121808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 dirty="0">
                        <a:latin typeface="Times New Roman CYR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>
                        <a:latin typeface="Times New Roman CYR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Освещенность рабочих поверхностей для объекта различения при системе общего освещения в лк </a:t>
                      </a:r>
                      <a:r>
                        <a:rPr lang="ru-RU" sz="1600" baseline="30000">
                          <a:latin typeface="Times New Roman CYR"/>
                          <a:ea typeface="Times New Roman"/>
                        </a:rPr>
                        <a:t>2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Плоскость, для которой нормируется освещенность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люминесцентное освещение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лампы накаливания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2400">
                        <a:latin typeface="Times New Roman CYR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1.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Приемные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200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Горизонтальная, 0,8 м от пола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2.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Групповые, игральные комнаты для музыкальных занятий и гимнастики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200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100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600">
                        <a:latin typeface="Times New Roman CYR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9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3.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Классная доска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300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150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Вертикальная, на доске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3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4.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Спальная веранда, изолятор, комната для заболевания детей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75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75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Горизонтальная, 0,8 м от пола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5.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Лестница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50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50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Пол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6.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Коридоры и проходы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50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50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Пол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5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7.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Санитарные узлы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 CYR"/>
                          <a:ea typeface="Times New Roman"/>
                        </a:rPr>
                        <a:t>75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 CYR"/>
                          <a:ea typeface="Times New Roman"/>
                        </a:rPr>
                        <a:t>75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 CYR"/>
                          <a:ea typeface="Times New Roman"/>
                        </a:rPr>
                        <a:t>Пол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58683" marR="58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0" y="0"/>
            <a:ext cx="882047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 charset="-52"/>
                <a:ea typeface="Times New Roman" pitchFamily="18" charset="0"/>
              </a:rPr>
              <a:t>Утвержденные нормы освещения для основных и вспомогательных помещений детского учреждения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23528" y="836711"/>
          <a:ext cx="8136904" cy="5650607"/>
        </p:xfrm>
        <a:graphic>
          <a:graphicData uri="http://schemas.openxmlformats.org/drawingml/2006/table">
            <a:tbl>
              <a:tblPr/>
              <a:tblGrid>
                <a:gridCol w="2419079"/>
                <a:gridCol w="5717825"/>
              </a:tblGrid>
              <a:tr h="1870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Вид патологии  (нозологическая группа)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Противопоказанные факторы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2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1. Близорукость высокой степени,  осложненная и врожденная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1.	Напряженная зрительная работа  с мелкими деталями  и низкой освещенностью.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2.	Длительная без своевременного отдыха  зрительная работа.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3.	Резкий, избыточный свет.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4.	Резкие и длительные наклоны головы и туловища.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5.	Подъем  тяжестей.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6.	Сотрясения тела. Вибрация.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7.	Вынужденная рабочая поза, требующая длительного пребывания  в согнутом положении с наклоном головы вниз.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 2.Катаракта. Афакия (отсутствие хрусталика), смещение хрусталика. Подвывих и вывих хрусталика   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1.	Сотрясения тела (постоянное и эпизодическое). Вибрация.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2.	Значительная физическая  нагрузка.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3.	Вынужденная рабочая поза:  постоянный наклон головы.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2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3. Глаукома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1.Значительные нервно – психические нагрузки.        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2. Постоянный наклон головы.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3.Физические нагрузки с сильным  напряжением, сильным наклоном туловища, с низким положением головы.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4.Наклоны  туловища вниз.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5.Пребывание  в жарком помещении, на солнце.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6.Длительное пребывание  в затемненном  помещении.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7.Нарушение диеты.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8.Одномоментный прием  большого количества жидкости.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9.Зрительная работа  в плохо освещенном помещении.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10. Охлаждение организма.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11. Прием лечебных  препаратов  с компонентами, вызывающими  расширение зрачков или возбуждающих лекарственных средств.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12.Одежда с тугими воротничками  и поясом.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13. Низкое положение головы  во время сна.       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14.Длительное положение головы лицом вниз.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46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1320800" algn="l"/>
                        </a:tabLst>
                      </a:pPr>
                      <a:r>
                        <a:rPr lang="ru-RU" sz="1050">
                          <a:latin typeface="Times New Roman CYR"/>
                          <a:ea typeface="Times New Roman"/>
                          <a:cs typeface="Times New Roman"/>
                        </a:rPr>
                        <a:t>4. Атрофия зрительного нерва. Заболевание сетчатки.  </a:t>
                      </a:r>
                      <a:endParaRPr lang="ru-RU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685800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1.	Значительная физическая нагрузка.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685800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2.	Воздействие токсических веществ.  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61925" algn="just">
                        <a:spcAft>
                          <a:spcPts val="0"/>
                        </a:spcAft>
                        <a:tabLst>
                          <a:tab pos="504825" algn="l"/>
                          <a:tab pos="685800" algn="l"/>
                          <a:tab pos="1320800" algn="l"/>
                        </a:tabLst>
                      </a:pP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3.	Зрительная работа  во второй половине дня (при </a:t>
                      </a:r>
                      <a:r>
                        <a:rPr lang="ru-RU" sz="1050" dirty="0" err="1">
                          <a:latin typeface="Times New Roman CYR"/>
                          <a:ea typeface="Times New Roman"/>
                          <a:cs typeface="Times New Roman"/>
                        </a:rPr>
                        <a:t>тапето</a:t>
                      </a: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 – </a:t>
                      </a:r>
                      <a:r>
                        <a:rPr lang="ru-RU" sz="1050" dirty="0" err="1">
                          <a:latin typeface="Times New Roman CYR"/>
                          <a:ea typeface="Times New Roman"/>
                          <a:cs typeface="Times New Roman"/>
                        </a:rPr>
                        <a:t>ретинальной</a:t>
                      </a:r>
                      <a:r>
                        <a:rPr lang="ru-RU" sz="1050" dirty="0">
                          <a:latin typeface="Times New Roman CYR"/>
                          <a:ea typeface="Times New Roman"/>
                          <a:cs typeface="Times New Roman"/>
                        </a:rPr>
                        <a:t> дегенерации).</a:t>
                      </a: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22140" marR="221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685800" algn="l"/>
                <a:tab pos="13208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 CYR"/>
                <a:ea typeface="Times New Roman" pitchFamily="18" charset="0"/>
              </a:rPr>
              <a:t>Противопоказанные факторы  в жизнедеятельности  при различных  клинических формах  слабовидения.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04825" algn="l"/>
                <a:tab pos="685800" algn="l"/>
                <a:tab pos="13208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р"/>
          <p:cNvPicPr>
            <a:picLocks noChangeAspect="1" noChangeArrowheads="1"/>
          </p:cNvPicPr>
          <p:nvPr/>
        </p:nvPicPr>
        <p:blipFill>
          <a:blip r:embed="rId2"/>
          <a:srcRect t="10074" b="1096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глаза ани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3786190"/>
            <a:ext cx="262962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42878" y="1500174"/>
            <a:ext cx="850112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/>
                <a:solidFill>
                  <a:schemeClr val="accent3"/>
                </a:solidFill>
                <a:effectLst/>
              </a:rPr>
              <a:t>Спасибо за внимание!</a:t>
            </a:r>
            <a:endParaRPr lang="ru-RU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332656"/>
            <a:ext cx="3995936" cy="4434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Около 90% всей получаемой нами информации поступает через зрительный анализатор. </a:t>
            </a:r>
          </a:p>
        </p:txBody>
      </p:sp>
      <p:pic>
        <p:nvPicPr>
          <p:cNvPr id="3" name="Picture 5" descr="MPj0431217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0"/>
            <a:ext cx="4755906" cy="45811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1520" y="5013176"/>
            <a:ext cx="8424936" cy="1480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B32C16">
                    <a:lumMod val="50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Какие же </a:t>
            </a:r>
            <a:r>
              <a:rPr lang="ru-RU" sz="3200" b="1" dirty="0" smtClean="0">
                <a:solidFill>
                  <a:srgbClr val="B32C16">
                    <a:lumMod val="50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условия</a:t>
            </a:r>
            <a:r>
              <a:rPr lang="ru-RU" sz="3200" dirty="0" smtClean="0">
                <a:solidFill>
                  <a:srgbClr val="B32C16">
                    <a:lumMod val="50000"/>
                  </a:srgb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 необходимы для того, чтобы человек видел без затруднения?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152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Какие условия нужны для хорошего зрения у детей?</a:t>
            </a:r>
            <a:r>
              <a:rPr lang="ru-RU" sz="2400" b="1">
                <a:solidFill>
                  <a:srgbClr val="3333CC"/>
                </a:solidFill>
              </a:rPr>
              <a:t> 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152400" y="838200"/>
            <a:ext cx="6324600" cy="1146175"/>
          </a:xfrm>
          <a:prstGeom prst="rect">
            <a:avLst/>
          </a:prstGeom>
          <a:noFill/>
          <a:ln w="76200" cmpd="tri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/>
              <a:t>Очень важно создавать условия, способствующие нормальной деятельности глаз. В частности, большое значение имеет </a:t>
            </a:r>
          </a:p>
          <a:p>
            <a:pPr algn="ctr"/>
            <a:r>
              <a:rPr lang="ru-RU" sz="1600" b="1">
                <a:solidFill>
                  <a:srgbClr val="FF6600"/>
                </a:solidFill>
              </a:rPr>
              <a:t>правильная организация режима дня,</a:t>
            </a:r>
            <a:r>
              <a:rPr lang="ru-RU" sz="1600"/>
              <a:t> поскольку состояние зрения тесно связано с общим состоянием организма. 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52400" y="3810000"/>
            <a:ext cx="4648200" cy="1050925"/>
          </a:xfrm>
          <a:prstGeom prst="rect">
            <a:avLst/>
          </a:prstGeom>
          <a:noFill/>
          <a:ln w="76200" cmpd="tri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 dirty="0"/>
              <a:t>Недостаточно длительное пребывание на свежем воздухе, нерегулярное питание, недосыпание </a:t>
            </a:r>
          </a:p>
          <a:p>
            <a:pPr algn="ctr"/>
            <a:r>
              <a:rPr lang="ru-RU" sz="1400" dirty="0"/>
              <a:t>могут привести к ухудшению здоровья детей и </a:t>
            </a:r>
          </a:p>
          <a:p>
            <a:pPr algn="ctr"/>
            <a:r>
              <a:rPr lang="ru-RU" sz="1400" dirty="0"/>
              <a:t>в некоторых случаях </a:t>
            </a:r>
            <a:r>
              <a:rPr lang="ru-RU" sz="1600" b="1" dirty="0">
                <a:solidFill>
                  <a:srgbClr val="FF6600"/>
                </a:solidFill>
              </a:rPr>
              <a:t>отразиться на их зрении</a:t>
            </a:r>
            <a:r>
              <a:rPr lang="ru-RU" sz="1400" dirty="0"/>
              <a:t>. </a:t>
            </a:r>
          </a:p>
        </p:txBody>
      </p:sp>
      <p:pic>
        <p:nvPicPr>
          <p:cNvPr id="8198" name="Picture 6" descr="_img_203_2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838200"/>
            <a:ext cx="2133600" cy="1425575"/>
          </a:xfrm>
          <a:prstGeom prst="rect">
            <a:avLst/>
          </a:prstGeom>
          <a:noFill/>
          <a:ln w="76200" cmpd="tri" algn="ctr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8199" name="Picture 7" descr="02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5126038"/>
            <a:ext cx="2590800" cy="1731962"/>
          </a:xfrm>
          <a:prstGeom prst="rect">
            <a:avLst/>
          </a:prstGeom>
          <a:noFill/>
        </p:spPr>
      </p:pic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152400" y="2209800"/>
            <a:ext cx="5181600" cy="1263650"/>
          </a:xfrm>
          <a:prstGeom prst="rect">
            <a:avLst/>
          </a:prstGeom>
          <a:noFill/>
          <a:ln w="76200" cmpd="tri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 b="1">
                <a:solidFill>
                  <a:srgbClr val="FF6600"/>
                </a:solidFill>
              </a:rPr>
              <a:t>Во избежание чрезмерного утомления зрения</a:t>
            </a:r>
            <a:r>
              <a:rPr lang="ru-RU" sz="1400"/>
              <a:t> при выполнение домашних заданий </a:t>
            </a:r>
          </a:p>
          <a:p>
            <a:pPr algn="ctr"/>
            <a:r>
              <a:rPr lang="ru-RU" sz="1400"/>
              <a:t>во время перерыва в работе для отдыха мышц глаз очень полезно подходить к окну и в течение 2—3 минут спокойно смотреть вдаль.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486400" y="2590800"/>
            <a:ext cx="3505200" cy="1050925"/>
          </a:xfrm>
          <a:prstGeom prst="rect">
            <a:avLst/>
          </a:prstGeom>
          <a:noFill/>
          <a:ln w="76200" cmpd="tri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/>
              <a:t>Чтобы ребенок не утомлял зрение, </a:t>
            </a:r>
          </a:p>
          <a:p>
            <a:pPr algn="ctr"/>
            <a:r>
              <a:rPr lang="ru-RU" sz="1400"/>
              <a:t>надо </a:t>
            </a:r>
            <a:r>
              <a:rPr lang="ru-RU" sz="1600" b="1">
                <a:solidFill>
                  <a:srgbClr val="FF6600"/>
                </a:solidFill>
              </a:rPr>
              <a:t>строго дозировать время</a:t>
            </a:r>
            <a:r>
              <a:rPr lang="ru-RU" sz="1400"/>
              <a:t>, </a:t>
            </a:r>
          </a:p>
          <a:p>
            <a:pPr algn="ctr"/>
            <a:r>
              <a:rPr lang="ru-RU" sz="1400"/>
              <a:t>которое отводится на просмотр телёпередач.</a:t>
            </a:r>
          </a:p>
        </p:txBody>
      </p:sp>
      <p:sp>
        <p:nvSpPr>
          <p:cNvPr id="8202" name="Rectangle 10"/>
          <p:cNvSpPr>
            <a:spLocks noChangeArrowheads="1"/>
          </p:cNvSpPr>
          <p:nvPr/>
        </p:nvSpPr>
        <p:spPr bwMode="auto">
          <a:xfrm>
            <a:off x="5029200" y="4038600"/>
            <a:ext cx="3886200" cy="1050925"/>
          </a:xfrm>
          <a:prstGeom prst="rect">
            <a:avLst/>
          </a:prstGeom>
          <a:noFill/>
          <a:ln w="76200" cmpd="tri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400"/>
              <a:t>Важную роль в нормальном функционировании органов зрения играет </a:t>
            </a:r>
            <a:r>
              <a:rPr lang="ru-RU" sz="1600" b="1">
                <a:solidFill>
                  <a:srgbClr val="FF6600"/>
                </a:solidFill>
              </a:rPr>
              <a:t>освещение</a:t>
            </a:r>
            <a:r>
              <a:rPr lang="ru-RU" sz="1400"/>
              <a:t>, </a:t>
            </a:r>
            <a:r>
              <a:rPr lang="ru-RU" sz="1600" b="1">
                <a:solidFill>
                  <a:srgbClr val="FF6600"/>
                </a:solidFill>
              </a:rPr>
              <a:t>правильная посадка</a:t>
            </a:r>
            <a:r>
              <a:rPr lang="ru-RU" sz="1400"/>
              <a:t> </a:t>
            </a:r>
          </a:p>
          <a:p>
            <a:pPr algn="ctr"/>
            <a:r>
              <a:rPr lang="ru-RU" sz="1400"/>
              <a:t>во время занятий.</a:t>
            </a:r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2895600" y="5346700"/>
            <a:ext cx="4876800" cy="1146175"/>
          </a:xfrm>
          <a:prstGeom prst="rect">
            <a:avLst/>
          </a:prstGeom>
          <a:noFill/>
          <a:ln w="76200" cmpd="tri" algn="ctr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600"/>
              <a:t>Детей надо учить </a:t>
            </a:r>
            <a:r>
              <a:rPr lang="ru-RU" sz="160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оберегать глаза </a:t>
            </a:r>
          </a:p>
          <a:p>
            <a:pPr algn="ctr"/>
            <a:r>
              <a:rPr lang="ru-RU" sz="1600"/>
              <a:t>в играх, во время работы. </a:t>
            </a:r>
          </a:p>
          <a:p>
            <a:pPr algn="ctr"/>
            <a:r>
              <a:rPr lang="ru-RU" sz="1600"/>
              <a:t>При ранении или засорении глаза ребенка надо немедленно показать врачу.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альтернативный процесс 1"/>
          <p:cNvSpPr/>
          <p:nvPr/>
        </p:nvSpPr>
        <p:spPr>
          <a:xfrm>
            <a:off x="251520" y="188640"/>
            <a:ext cx="4032448" cy="1080120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Устройство и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работа глаза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4283968" y="692696"/>
            <a:ext cx="4176464" cy="1008112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Особенности развития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зрения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 характер зрительных расстройств в дошкольном возрасте</a:t>
            </a:r>
          </a:p>
        </p:txBody>
      </p:sp>
      <p:sp>
        <p:nvSpPr>
          <p:cNvPr id="5" name="Блок-схема: альтернативный процесс 4">
            <a:hlinkClick r:id="rId3" action="ppaction://hlinksldjump"/>
          </p:cNvPr>
          <p:cNvSpPr/>
          <p:nvPr/>
        </p:nvSpPr>
        <p:spPr>
          <a:xfrm>
            <a:off x="467544" y="5661248"/>
            <a:ext cx="4104456" cy="936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Профилактика зрительных расстройств в дошкольном возрасте</a:t>
            </a:r>
          </a:p>
        </p:txBody>
      </p:sp>
      <p:sp>
        <p:nvSpPr>
          <p:cNvPr id="6" name="Блок-схема: альтернативный процесс 5">
            <a:hlinkClick r:id="rId4" action="ppaction://hlinksldjump"/>
          </p:cNvPr>
          <p:cNvSpPr/>
          <p:nvPr/>
        </p:nvSpPr>
        <p:spPr>
          <a:xfrm>
            <a:off x="4427984" y="2060848"/>
            <a:ext cx="4104456" cy="936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к проведению занятий в детском саду</a:t>
            </a:r>
          </a:p>
        </p:txBody>
      </p:sp>
      <p:sp>
        <p:nvSpPr>
          <p:cNvPr id="7" name="Блок-схема: альтернативный процесс 6">
            <a:hlinkClick r:id="rId5" action="ppaction://hlinksldjump"/>
          </p:cNvPr>
          <p:cNvSpPr/>
          <p:nvPr/>
        </p:nvSpPr>
        <p:spPr>
          <a:xfrm>
            <a:off x="395536" y="2852936"/>
            <a:ext cx="4176464" cy="936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Значение суточного режима для дошкольника</a:t>
            </a:r>
          </a:p>
        </p:txBody>
      </p:sp>
      <p:sp>
        <p:nvSpPr>
          <p:cNvPr id="8" name="Блок-схема: альтернативный процесс 7">
            <a:hlinkClick r:id="rId6" action="ppaction://hlinksldjump"/>
          </p:cNvPr>
          <p:cNvSpPr/>
          <p:nvPr/>
        </p:nvSpPr>
        <p:spPr>
          <a:xfrm>
            <a:off x="4283968" y="3573016"/>
            <a:ext cx="4032448" cy="936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Рекомендации при работе с компьютером</a:t>
            </a:r>
          </a:p>
        </p:txBody>
      </p:sp>
      <p:sp>
        <p:nvSpPr>
          <p:cNvPr id="9" name="Блок-схема: альтернативный процесс 8">
            <a:hlinkClick r:id="rId7" action="ppaction://hlinksldjump"/>
          </p:cNvPr>
          <p:cNvSpPr/>
          <p:nvPr/>
        </p:nvSpPr>
        <p:spPr>
          <a:xfrm>
            <a:off x="395536" y="4365104"/>
            <a:ext cx="3960440" cy="936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Гигиенические требования к мебели и освещению</a:t>
            </a:r>
          </a:p>
        </p:txBody>
      </p:sp>
      <p:sp>
        <p:nvSpPr>
          <p:cNvPr id="10" name="Блок-схема: альтернативный процесс 9">
            <a:hlinkClick r:id="rId8" action="ppaction://hlinksldjump"/>
          </p:cNvPr>
          <p:cNvSpPr/>
          <p:nvPr/>
        </p:nvSpPr>
        <p:spPr>
          <a:xfrm>
            <a:off x="4211960" y="5013176"/>
            <a:ext cx="4104456" cy="936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Организация медицинского наблюдения за зрением детей</a:t>
            </a:r>
          </a:p>
        </p:txBody>
      </p:sp>
      <p:sp>
        <p:nvSpPr>
          <p:cNvPr id="11" name="Блок-схема: альтернативный процесс 10">
            <a:hlinkClick r:id="rId9" action="ppaction://hlinksldjump"/>
          </p:cNvPr>
          <p:cNvSpPr/>
          <p:nvPr/>
        </p:nvSpPr>
        <p:spPr>
          <a:xfrm>
            <a:off x="323528" y="1484784"/>
            <a:ext cx="4176464" cy="936104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Офтальмо-гигиенические основы воспитания и обучения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stroenie_glaza[1]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71600" y="1484784"/>
            <a:ext cx="6912768" cy="493969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56895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 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состав зрительного анализатора 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входят следующие основные части: 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глаз, зрительный нерв и зрительные зоны головного мозга</a:t>
            </a:r>
            <a:r>
              <a:rPr lang="ru-RU" i="1" dirty="0" smtClean="0">
                <a:solidFill>
                  <a:schemeClr val="accent3">
                    <a:lumMod val="50000"/>
                  </a:schemeClr>
                </a:solidFill>
                <a:latin typeface="Georgia" pitchFamily="18" charset="0"/>
                <a:ea typeface="Times New Roman" pitchFamily="18" charset="0"/>
                <a:cs typeface="Arial" pitchFamily="34" charset="0"/>
              </a:rPr>
              <a:t>.</a:t>
            </a:r>
            <a:endParaRPr lang="ru-RU" dirty="0" smtClean="0">
              <a:solidFill>
                <a:schemeClr val="accent3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Стрелка влево 3">
            <a:hlinkClick r:id="rId3" action="ppaction://hlinksldjump"/>
          </p:cNvPr>
          <p:cNvSpPr/>
          <p:nvPr/>
        </p:nvSpPr>
        <p:spPr>
          <a:xfrm>
            <a:off x="8244408" y="5877272"/>
            <a:ext cx="360040" cy="2686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7377_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80728"/>
            <a:ext cx="6937054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188640"/>
            <a:ext cx="48814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3300"/>
                </a:solidFill>
              </a:rPr>
              <a:t>Строение глаза</a:t>
            </a:r>
            <a:endParaRPr lang="ru-RU" sz="4400" b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9512" y="4773107"/>
            <a:ext cx="853244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solidFill>
                  <a:srgbClr val="993300"/>
                </a:solidFill>
              </a:rPr>
              <a:t>Человек видит хорошо только в том случае, если лучи от предмета пересекаются в главном фокусе, расположенном на сетчатке. Такой глаз, как правило, имеет нормальное зрение и называется </a:t>
            </a:r>
            <a:r>
              <a:rPr lang="ru-RU" sz="1600" i="1" dirty="0" smtClean="0">
                <a:solidFill>
                  <a:srgbClr val="993300"/>
                </a:solidFill>
              </a:rPr>
              <a:t>эмметропическим</a:t>
            </a:r>
            <a:r>
              <a:rPr lang="ru-RU" sz="1600" dirty="0" smtClean="0">
                <a:solidFill>
                  <a:srgbClr val="993300"/>
                </a:solidFill>
              </a:rPr>
              <a:t>. Если пересечение лучей происходит позади сетчатки, то это </a:t>
            </a:r>
            <a:r>
              <a:rPr lang="ru-RU" sz="1600" i="1" dirty="0" smtClean="0">
                <a:solidFill>
                  <a:srgbClr val="993300"/>
                </a:solidFill>
              </a:rPr>
              <a:t>дальнозоркий</a:t>
            </a:r>
            <a:r>
              <a:rPr lang="ru-RU" sz="1600" dirty="0" smtClean="0">
                <a:solidFill>
                  <a:srgbClr val="993300"/>
                </a:solidFill>
              </a:rPr>
              <a:t> (гиперметропический) глаз, а при пересечении лучей ближе сетчатки — глаз </a:t>
            </a:r>
            <a:r>
              <a:rPr lang="ru-RU" sz="1600" i="1" dirty="0" smtClean="0">
                <a:solidFill>
                  <a:srgbClr val="993300"/>
                </a:solidFill>
              </a:rPr>
              <a:t>близорукий</a:t>
            </a:r>
            <a:r>
              <a:rPr lang="ru-RU" sz="1600" dirty="0" smtClean="0">
                <a:solidFill>
                  <a:srgbClr val="993300"/>
                </a:solidFill>
              </a:rPr>
              <a:t> (миопический).</a:t>
            </a:r>
          </a:p>
        </p:txBody>
      </p:sp>
      <p:sp>
        <p:nvSpPr>
          <p:cNvPr id="6" name="Стрелка влево 5">
            <a:hlinkClick r:id="rId3" action="ppaction://hlinksldjump"/>
          </p:cNvPr>
          <p:cNvSpPr/>
          <p:nvPr/>
        </p:nvSpPr>
        <p:spPr>
          <a:xfrm>
            <a:off x="8172400" y="5805264"/>
            <a:ext cx="432048" cy="4126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Pj041014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36538"/>
            <a:ext cx="8029575" cy="53467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5733256"/>
            <a:ext cx="8496944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ru-RU" dirty="0" smtClean="0">
                <a:solidFill>
                  <a:srgbClr val="993300"/>
                </a:solidFill>
              </a:rPr>
              <a:t>Те люди, которые видят хорошо на расстоянии вытянутой руки, но плохо вдали, страдают близорукостью.</a:t>
            </a:r>
            <a:endParaRPr lang="ru-RU" dirty="0">
              <a:solidFill>
                <a:srgbClr val="99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577</TotalTime>
  <Words>1539</Words>
  <Application>Microsoft Office PowerPoint</Application>
  <PresentationFormat>Экран (4:3)</PresentationFormat>
  <Paragraphs>249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Тифлопедагог</cp:lastModifiedBy>
  <cp:revision>66</cp:revision>
  <dcterms:modified xsi:type="dcterms:W3CDTF">2012-10-25T02:17:22Z</dcterms:modified>
</cp:coreProperties>
</file>